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sldIdLst>
    <p:sldId id="259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CCCC"/>
    <a:srgbClr val="BAC8F7"/>
    <a:srgbClr val="DEEBF7"/>
    <a:srgbClr val="F6E967"/>
    <a:srgbClr val="F4A300"/>
    <a:srgbClr val="000000"/>
    <a:srgbClr val="1F4E79"/>
    <a:srgbClr val="3F64A8"/>
    <a:srgbClr val="FAC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000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2814" y="90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817"/>
            </a:lvl1pPr>
            <a:lvl2pPr marL="727174" indent="0" algn="ctr">
              <a:buNone/>
              <a:defRPr sz="3182"/>
            </a:lvl2pPr>
            <a:lvl3pPr marL="1454349" indent="0" algn="ctr">
              <a:buNone/>
              <a:defRPr sz="2863"/>
            </a:lvl3pPr>
            <a:lvl4pPr marL="2181522" indent="0" algn="ctr">
              <a:buNone/>
              <a:defRPr sz="2545"/>
            </a:lvl4pPr>
            <a:lvl5pPr marL="2908696" indent="0" algn="ctr">
              <a:buNone/>
              <a:defRPr sz="2545"/>
            </a:lvl5pPr>
            <a:lvl6pPr marL="3635871" indent="0" algn="ctr">
              <a:buNone/>
              <a:defRPr sz="2545"/>
            </a:lvl6pPr>
            <a:lvl7pPr marL="4363045" indent="0" algn="ctr">
              <a:buNone/>
              <a:defRPr sz="2545"/>
            </a:lvl7pPr>
            <a:lvl8pPr marL="5090220" indent="0" algn="ctr">
              <a:buNone/>
              <a:defRPr sz="2545"/>
            </a:lvl8pPr>
            <a:lvl9pPr marL="5817393" indent="0" algn="ctr">
              <a:buNone/>
              <a:defRPr sz="254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8/7/2023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0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8/7/2023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22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9" cy="9243782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8/7/2023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30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533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8/7/2023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17">
                <a:solidFill>
                  <a:schemeClr val="tx1"/>
                </a:solidFill>
              </a:defRPr>
            </a:lvl1pPr>
            <a:lvl2pPr marL="727174" indent="0">
              <a:buNone/>
              <a:defRPr sz="3182">
                <a:solidFill>
                  <a:schemeClr val="tx1">
                    <a:tint val="75000"/>
                  </a:schemeClr>
                </a:solidFill>
              </a:defRPr>
            </a:lvl2pPr>
            <a:lvl3pPr marL="1454349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22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69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71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45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2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39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8/7/2023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4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4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8/7/2023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6"/>
            <a:ext cx="3289432" cy="131043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6"/>
            <a:ext cx="3289432" cy="58603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6"/>
            <a:ext cx="3305632" cy="131043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8/7/2023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8/7/2023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8/7/2023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5089"/>
            </a:lvl1pPr>
            <a:lvl2pPr>
              <a:defRPr sz="4454"/>
            </a:lvl2pPr>
            <a:lvl3pPr>
              <a:defRPr sz="3817"/>
            </a:lvl3pPr>
            <a:lvl4pPr>
              <a:defRPr sz="3182"/>
            </a:lvl4pPr>
            <a:lvl5pPr>
              <a:defRPr sz="3182"/>
            </a:lvl5pPr>
            <a:lvl6pPr>
              <a:defRPr sz="3182"/>
            </a:lvl6pPr>
            <a:lvl7pPr>
              <a:defRPr sz="3182"/>
            </a:lvl7pPr>
            <a:lvl8pPr>
              <a:defRPr sz="3182"/>
            </a:lvl8pPr>
            <a:lvl9pPr>
              <a:defRPr sz="318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8/7/2023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5089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8/7/2023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75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1454349" rtl="0" eaLnBrk="1" latinLnBrk="0" hangingPunct="1">
        <a:lnSpc>
          <a:spcPct val="90000"/>
        </a:lnSpc>
        <a:spcBef>
          <a:spcPct val="0"/>
        </a:spcBef>
        <a:buNone/>
        <a:defRPr kumimoji="1" sz="6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49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kumimoji="1" sz="4454" kern="1200">
          <a:solidFill>
            <a:schemeClr val="tx1"/>
          </a:solidFill>
          <a:latin typeface="+mn-lt"/>
          <a:ea typeface="+mn-ea"/>
          <a:cs typeface="+mn-cs"/>
        </a:defRPr>
      </a:lvl1pPr>
      <a:lvl2pPr marL="109076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817" kern="1200">
          <a:solidFill>
            <a:schemeClr val="tx1"/>
          </a:solidFill>
          <a:latin typeface="+mn-lt"/>
          <a:ea typeface="+mn-ea"/>
          <a:cs typeface="+mn-cs"/>
        </a:defRPr>
      </a:lvl2pPr>
      <a:lvl3pPr marL="1817935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182" kern="1200">
          <a:solidFill>
            <a:schemeClr val="tx1"/>
          </a:solidFill>
          <a:latin typeface="+mn-lt"/>
          <a:ea typeface="+mn-ea"/>
          <a:cs typeface="+mn-cs"/>
        </a:defRPr>
      </a:lvl3pPr>
      <a:lvl4pPr marL="2545110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3272284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999457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726632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453806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618098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4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49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22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696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71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45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2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393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6697" y="3481045"/>
            <a:ext cx="6556917" cy="6417045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0" y="0"/>
            <a:ext cx="7775575" cy="95120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10050440"/>
            <a:ext cx="7775575" cy="864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1137" y="10150313"/>
            <a:ext cx="4397358" cy="52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altLang="ja-JP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 </a:t>
            </a:r>
            <a:r>
              <a:rPr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0562-33-5500</a:t>
            </a:r>
            <a:r>
              <a:rPr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（代）　　</a:t>
            </a:r>
            <a:endParaRPr lang="en-US" altLang="ja-JP" sz="17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700"/>
              </a:lnSpc>
            </a:pPr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月～金　</a:t>
            </a:r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（病院休診日除く）になります。</a:t>
            </a:r>
            <a:endParaRPr kumimoji="1"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175481" y="10286257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公立西知多総合病院</a:t>
            </a:r>
            <a:endParaRPr kumimoji="1" lang="ja-JP" altLang="en-US" sz="1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748870" y="8469188"/>
            <a:ext cx="5912069" cy="1033126"/>
          </a:xfrm>
          <a:prstGeom prst="roundRect">
            <a:avLst>
              <a:gd name="adj" fmla="val 607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72575" y="3617651"/>
            <a:ext cx="41344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こんなお悩みにお答えします！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992777" y="1101734"/>
            <a:ext cx="5934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当院では「脳卒中相談窓口」を開設しています。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脳卒中に関する様々な相談を受け支援を行っております。お気軽にご相談ください。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693040" y="4513529"/>
            <a:ext cx="5394857" cy="393338"/>
          </a:xfrm>
          <a:prstGeom prst="roundRect">
            <a:avLst>
              <a:gd name="adj" fmla="val 13389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72000" bIns="0" rtlCol="0" anchor="ctr">
            <a:spAutoFit/>
          </a:bodyPr>
          <a:lstStyle/>
          <a:p>
            <a:r>
              <a:rPr lang="ja-JP" altLang="en-US" sz="1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脳卒中の医療や介護について</a:t>
            </a:r>
          </a:p>
        </p:txBody>
      </p:sp>
      <p:sp>
        <p:nvSpPr>
          <p:cNvPr id="42" name="角丸四角形 41"/>
          <p:cNvSpPr/>
          <p:nvPr/>
        </p:nvSpPr>
        <p:spPr>
          <a:xfrm>
            <a:off x="1696439" y="5118039"/>
            <a:ext cx="5501182" cy="393338"/>
          </a:xfrm>
          <a:prstGeom prst="roundRect">
            <a:avLst>
              <a:gd name="adj" fmla="val 13389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72000" bIns="0" rtlCol="0" anchor="ctr">
            <a:spAutoFit/>
          </a:bodyPr>
          <a:lstStyle/>
          <a:p>
            <a:r>
              <a:rPr lang="ja-JP" altLang="en-US" sz="1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脳卒中の治療と予防、後遺症について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1724955" y="5815007"/>
            <a:ext cx="4703740" cy="393338"/>
          </a:xfrm>
          <a:prstGeom prst="roundRect">
            <a:avLst>
              <a:gd name="adj" fmla="val 13389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72000" bIns="0" rtlCol="0" anchor="ctr">
            <a:spAutoFit/>
          </a:bodyPr>
          <a:lstStyle/>
          <a:p>
            <a:r>
              <a:rPr lang="ja-JP" altLang="en-US" sz="1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転院や退院後の生活について</a:t>
            </a:r>
          </a:p>
        </p:txBody>
      </p:sp>
      <p:sp>
        <p:nvSpPr>
          <p:cNvPr id="46" name="角丸四角形 45"/>
          <p:cNvSpPr/>
          <p:nvPr/>
        </p:nvSpPr>
        <p:spPr>
          <a:xfrm>
            <a:off x="1767485" y="6437619"/>
            <a:ext cx="5192838" cy="393338"/>
          </a:xfrm>
          <a:prstGeom prst="roundRect">
            <a:avLst>
              <a:gd name="adj" fmla="val 13389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72000" bIns="0" rtlCol="0" anchor="ctr">
            <a:spAutoFit/>
          </a:bodyPr>
          <a:lstStyle/>
          <a:p>
            <a:r>
              <a:rPr lang="ja-JP" altLang="en-US" sz="1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経済的・社会的な困りごと</a:t>
            </a:r>
          </a:p>
        </p:txBody>
      </p:sp>
      <p:sp>
        <p:nvSpPr>
          <p:cNvPr id="47" name="角丸四角形 46"/>
          <p:cNvSpPr/>
          <p:nvPr/>
        </p:nvSpPr>
        <p:spPr>
          <a:xfrm>
            <a:off x="1719668" y="7131095"/>
            <a:ext cx="5416122" cy="393338"/>
          </a:xfrm>
          <a:prstGeom prst="roundRect">
            <a:avLst>
              <a:gd name="adj" fmla="val 13389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72000" bIns="0" rtlCol="0" anchor="ctr">
            <a:spAutoFit/>
          </a:bodyPr>
          <a:lstStyle/>
          <a:p>
            <a:r>
              <a:rPr lang="ja-JP" altLang="en-US" sz="1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介護保険・在宅介護サービスについて</a:t>
            </a:r>
          </a:p>
        </p:txBody>
      </p:sp>
      <p:sp>
        <p:nvSpPr>
          <p:cNvPr id="48" name="角丸四角形 47"/>
          <p:cNvSpPr/>
          <p:nvPr/>
        </p:nvSpPr>
        <p:spPr>
          <a:xfrm>
            <a:off x="1719668" y="7819268"/>
            <a:ext cx="4661210" cy="393338"/>
          </a:xfrm>
          <a:prstGeom prst="roundRect">
            <a:avLst>
              <a:gd name="adj" fmla="val 13389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72000" bIns="0" rtlCol="0" anchor="ctr">
            <a:spAutoFit/>
          </a:bodyPr>
          <a:lstStyle/>
          <a:p>
            <a:r>
              <a:rPr lang="ja-JP" altLang="en-US" sz="1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治療と仕事の両立について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12639" y="294669"/>
            <a:ext cx="4224233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脳卒中相談窓口</a:t>
            </a:r>
            <a:endParaRPr kumimoji="1" lang="ja-JP" altLang="en-US" sz="45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円/楕円 28"/>
          <p:cNvSpPr/>
          <p:nvPr/>
        </p:nvSpPr>
        <p:spPr>
          <a:xfrm>
            <a:off x="992777" y="2011679"/>
            <a:ext cx="719862" cy="46376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36000" bIns="0"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対象者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85633" y="2022706"/>
            <a:ext cx="5019844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1700"/>
              </a:lnSpc>
              <a:spcAft>
                <a:spcPts val="400"/>
              </a:spcAft>
            </a:pPr>
            <a:r>
              <a: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当院に脳卒中で入院中、もしくは脳卒中で入院歴が</a:t>
            </a:r>
            <a:br>
              <a:rPr lang="en-US" altLang="ja-JP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ある方とその家族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円/楕円 38"/>
          <p:cNvSpPr/>
          <p:nvPr/>
        </p:nvSpPr>
        <p:spPr>
          <a:xfrm>
            <a:off x="1002159" y="2599781"/>
            <a:ext cx="717509" cy="3899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36000" bIns="0" rtlCol="0" anchor="ctr"/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窓口</a:t>
            </a:r>
            <a:endParaRPr kumimoji="1"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10168" y="2611438"/>
            <a:ext cx="4995309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1700"/>
              </a:lnSpc>
              <a:spcAft>
                <a:spcPts val="400"/>
              </a:spcAft>
            </a:pPr>
            <a:r>
              <a:rPr lang="en-US" altLang="ja-JP" sz="15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5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　患者サロンルーム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1700"/>
              </a:lnSpc>
            </a:pP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脳卒中療養相談士もしくは脳卒中リハビリテーション認定看護師が</a:t>
            </a:r>
            <a:b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個別に対応します。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46020" y="8612572"/>
            <a:ext cx="5717767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  <a:spcAft>
                <a:spcPts val="400"/>
              </a:spcAft>
            </a:pPr>
            <a:r>
              <a:rPr lang="ja-JP" altLang="en-US" sz="15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</a:t>
            </a:r>
            <a:r>
              <a:rPr lang="ja-JP" altLang="en-US" sz="1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ご相談は無料です。</a:t>
            </a:r>
            <a:br>
              <a:rPr lang="en-US" altLang="ja-JP" sz="1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5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en-US" sz="1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相談内容については秘密を厳守します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092422" y="8469187"/>
            <a:ext cx="1216937" cy="105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38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32.potx" id="{A2FFFB87-B135-4F6F-93C3-31EBF096B488}" vid="{48EE3F0C-4BC7-4324-B8FB-B9F6BD660F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32</Template>
  <TotalTime>0</TotalTime>
  <Words>188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2015-04-28T12:00:53Z</dcterms:created>
  <dcterms:modified xsi:type="dcterms:W3CDTF">2023-08-07T01:35:13Z</dcterms:modified>
</cp:coreProperties>
</file>